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7" r:id="rId3"/>
    <p:sldId id="258" r:id="rId4"/>
    <p:sldId id="297" r:id="rId5"/>
    <p:sldId id="296" r:id="rId6"/>
    <p:sldId id="263" r:id="rId7"/>
    <p:sldId id="259" r:id="rId8"/>
    <p:sldId id="260" r:id="rId9"/>
    <p:sldId id="261" r:id="rId10"/>
    <p:sldId id="265" r:id="rId11"/>
    <p:sldId id="266" r:id="rId12"/>
    <p:sldId id="264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62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91" r:id="rId32"/>
    <p:sldId id="285" r:id="rId33"/>
    <p:sldId id="292" r:id="rId34"/>
    <p:sldId id="284" r:id="rId35"/>
    <p:sldId id="293" r:id="rId36"/>
    <p:sldId id="286" r:id="rId37"/>
    <p:sldId id="294" r:id="rId38"/>
    <p:sldId id="298" r:id="rId39"/>
    <p:sldId id="295" r:id="rId4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0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7153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6216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681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6262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79985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0923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164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98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398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485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5762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0655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22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61942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7594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954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64500-66AA-4BFE-953A-B374894D7D70}" type="datetimeFigureOut">
              <a:rPr lang="pl-PL" smtClean="0"/>
              <a:t>2020-11-19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D99046A-3A60-4C9D-A870-F8B8ED361AB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755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43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75099" y="1346200"/>
            <a:ext cx="5219701" cy="1143000"/>
          </a:xfrm>
        </p:spPr>
        <p:txBody>
          <a:bodyPr/>
          <a:lstStyle/>
          <a:p>
            <a:r>
              <a:rPr lang="pl-PL" dirty="0" smtClean="0"/>
              <a:t>Pluszowe misie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140200" y="2679700"/>
            <a:ext cx="5702300" cy="1866900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pPr algn="ctr"/>
            <a:r>
              <a:rPr lang="pl-PL" sz="2000" b="1" dirty="0" smtClean="0">
                <a:solidFill>
                  <a:schemeClr val="accent1"/>
                </a:solidFill>
              </a:rPr>
              <a:t>z bajek, książek i piosenek </a:t>
            </a:r>
            <a:br>
              <a:rPr lang="pl-PL" sz="2000" b="1" dirty="0" smtClean="0">
                <a:solidFill>
                  <a:schemeClr val="accent1"/>
                </a:solidFill>
              </a:rPr>
            </a:br>
            <a:r>
              <a:rPr lang="pl-PL" sz="2000" b="1" dirty="0" smtClean="0">
                <a:solidFill>
                  <a:schemeClr val="accent1"/>
                </a:solidFill>
              </a:rPr>
              <a:t>towarzyszące dzieciom nie od dziś</a:t>
            </a:r>
            <a:endParaRPr lang="pl-PL" sz="2000" b="1" dirty="0">
              <a:solidFill>
                <a:schemeClr val="accent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" y="1686982"/>
            <a:ext cx="3460750" cy="346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7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8" y="127000"/>
            <a:ext cx="7112001" cy="40005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87" y="127000"/>
            <a:ext cx="4352863" cy="55499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1" y="4249903"/>
            <a:ext cx="4071937" cy="247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9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9900" y="431800"/>
            <a:ext cx="7607300" cy="1054100"/>
          </a:xfrm>
        </p:spPr>
        <p:txBody>
          <a:bodyPr/>
          <a:lstStyle/>
          <a:p>
            <a:r>
              <a:rPr lang="pl-PL" dirty="0" smtClean="0"/>
              <a:t>Miś Paddington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9900" y="1346200"/>
            <a:ext cx="8804102" cy="4830763"/>
          </a:xfrm>
        </p:spPr>
        <p:txBody>
          <a:bodyPr>
            <a:normAutofit lnSpcReduction="10000"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pl-PL" sz="2400" b="1" dirty="0" smtClean="0">
                <a:solidFill>
                  <a:schemeClr val="tx2"/>
                </a:solidFill>
                <a:cs typeface="Arial" pitchFamily="34" charset="0"/>
              </a:rPr>
              <a:t>Miś Paddington </a:t>
            </a:r>
            <a:r>
              <a:rPr lang="pl-PL" sz="2400" dirty="0" smtClean="0">
                <a:solidFill>
                  <a:schemeClr val="tx2"/>
                </a:solidFill>
                <a:cs typeface="Arial" pitchFamily="34" charset="0"/>
              </a:rPr>
              <a:t>(Paddington Brown) to postać niedźwiadka, którą stworzył angielski pisarz  Michael Bond. Miś Paddington, jest bardziej pluszowym misiem niż prawdziwym niedźwiedziem. Występuje w 14 książkach dla dzieci i filmach animowanych. Miś urodził się w  Peru, do Anglii trafił dziwnym przypadkiem. Rodzina Brownów znalazła go właśnie na  stacji „</a:t>
            </a:r>
            <a:r>
              <a:rPr lang="pl-PL" sz="2400" dirty="0" err="1" smtClean="0">
                <a:solidFill>
                  <a:schemeClr val="tx2"/>
                </a:solidFill>
                <a:cs typeface="Arial" pitchFamily="34" charset="0"/>
              </a:rPr>
              <a:t>Paddigton</a:t>
            </a:r>
            <a:r>
              <a:rPr lang="pl-PL" sz="2400" dirty="0" smtClean="0">
                <a:solidFill>
                  <a:schemeClr val="tx2"/>
                </a:solidFill>
                <a:cs typeface="Arial" pitchFamily="34" charset="0"/>
              </a:rPr>
              <a:t>” w  Londynie i stąd jego imię. Miś ma spokojny charakter, jest pomocnikiem pań Bird i Brown. Jednak jego sprytny sąsiad lubi go wykorzystywać. Przyjaźni się z panem Gruberem, właścicielem antykwariatu na </a:t>
            </a:r>
            <a:r>
              <a:rPr lang="pl-PL" sz="2400" dirty="0" err="1" smtClean="0">
                <a:solidFill>
                  <a:schemeClr val="tx2"/>
                </a:solidFill>
                <a:cs typeface="Arial" pitchFamily="34" charset="0"/>
              </a:rPr>
              <a:t>Portobello</a:t>
            </a:r>
            <a:r>
              <a:rPr lang="pl-PL" sz="2400" dirty="0" smtClean="0">
                <a:solidFill>
                  <a:schemeClr val="tx2"/>
                </a:solidFill>
                <a:cs typeface="Arial" pitchFamily="34" charset="0"/>
              </a:rPr>
              <a:t> Road. Zna tam także wszystkich kupców. Niedźwiadek jest dobry, miły, grzeczny, chociaż 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</a:rPr>
              <a:t>zdarzają mu się także różne kłopoty. Często bawi się z Jonatanem i Judytą</a:t>
            </a:r>
            <a:r>
              <a:rPr lang="pl-PL" dirty="0" smtClean="0">
                <a:solidFill>
                  <a:schemeClr val="tx2"/>
                </a:solidFill>
                <a:ea typeface="Times New Roman"/>
              </a:rPr>
              <a:t>.</a:t>
            </a:r>
            <a:endParaRPr lang="pl-PL" sz="2400" dirty="0" smtClean="0">
              <a:solidFill>
                <a:schemeClr val="tx2"/>
              </a:solidFill>
              <a:ea typeface="Times New Roman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3587036"/>
            <a:ext cx="2945187" cy="28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7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7" y="0"/>
            <a:ext cx="5430063" cy="552132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17700"/>
            <a:ext cx="6045200" cy="475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9400" y="609600"/>
            <a:ext cx="8994602" cy="1320800"/>
          </a:xfrm>
        </p:spPr>
        <p:txBody>
          <a:bodyPr/>
          <a:lstStyle/>
          <a:p>
            <a:r>
              <a:rPr lang="pl-PL" b="1" dirty="0" err="1" smtClean="0">
                <a:cs typeface="Arial" pitchFamily="34" charset="0"/>
              </a:rPr>
              <a:t>Colargol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9400" y="1266163"/>
            <a:ext cx="8994602" cy="47078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Postać </a:t>
            </a:r>
            <a:r>
              <a:rPr lang="pl-PL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Colargola</a:t>
            </a:r>
            <a:r>
              <a:rPr lang="pl-PL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stworzyła w </a:t>
            </a:r>
            <a:r>
              <a:rPr lang="pl-PL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1950 </a:t>
            </a:r>
            <a:r>
              <a:rPr lang="pl-PL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roku francuska pisarka </a:t>
            </a:r>
            <a:r>
              <a:rPr lang="pl-PL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Olga </a:t>
            </a:r>
            <a:r>
              <a:rPr lang="pl-PL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Pouchine</a:t>
            </a:r>
            <a:r>
              <a:rPr lang="pl-PL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 dla swojego synka. Wydała o nim książeczki, nagrywała słuchowiska. W Polsce powstał film kukiełkowy (53 odcinki) o przygodach misia </a:t>
            </a:r>
            <a:r>
              <a:rPr lang="pl-PL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Colargola</a:t>
            </a:r>
            <a:r>
              <a:rPr lang="pl-PL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 </a:t>
            </a:r>
            <a:r>
              <a:rPr lang="pl-PL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Colargol</a:t>
            </a:r>
            <a:r>
              <a:rPr lang="pl-PL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to brązowy mały miś, który wraz z rodziną mieszka w lesie. Lubi chodzić do szkoły, ale często się spóźnia. Odkąd zobaczył musical marzy, by zostać śpiewakiem, jednak nie ma odpowiedniego głosu.  Opowieść o </a:t>
            </a:r>
            <a:r>
              <a:rPr lang="pl-PL" sz="2400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Colargolu</a:t>
            </a:r>
            <a:r>
              <a:rPr lang="pl-PL" sz="24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to wspaniała historia podążania za swoimi marzeniami  i wielkiej mocy przyjaźni. </a:t>
            </a:r>
          </a:p>
          <a:p>
            <a:pPr algn="just"/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404" y="1244600"/>
            <a:ext cx="264619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9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68" y="530225"/>
            <a:ext cx="4148932" cy="5635787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00" y="530225"/>
            <a:ext cx="3695700" cy="49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14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300" y="609600"/>
            <a:ext cx="9032702" cy="1320800"/>
          </a:xfrm>
        </p:spPr>
        <p:txBody>
          <a:bodyPr/>
          <a:lstStyle/>
          <a:p>
            <a:r>
              <a:rPr lang="pl-PL" dirty="0" smtClean="0"/>
              <a:t>Kubuś Puchatek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1300" y="1333500"/>
            <a:ext cx="9309100" cy="48434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2400" b="1" dirty="0" smtClean="0">
                <a:solidFill>
                  <a:schemeClr val="tx2"/>
                </a:solidFill>
                <a:cs typeface="Arial" pitchFamily="34" charset="0"/>
              </a:rPr>
              <a:t>Kubusia Puchatka</a:t>
            </a:r>
            <a:r>
              <a:rPr lang="pl-PL" sz="2400" dirty="0" smtClean="0">
                <a:solidFill>
                  <a:schemeClr val="tx2"/>
                </a:solidFill>
                <a:cs typeface="Arial" pitchFamily="34" charset="0"/>
              </a:rPr>
              <a:t>, czyli Misia o Miłym Obejściu, lecz o Wybitnie Zadziwiającym Braku Rozumu stworzył angielski pisarz Aleksander Alan </a:t>
            </a:r>
            <a:r>
              <a:rPr lang="pl-PL" sz="2400" dirty="0" err="1" smtClean="0">
                <a:solidFill>
                  <a:schemeClr val="tx2"/>
                </a:solidFill>
                <a:cs typeface="Arial" pitchFamily="34" charset="0"/>
              </a:rPr>
              <a:t>Milne</a:t>
            </a:r>
            <a:r>
              <a:rPr lang="pl-PL" sz="2400" dirty="0" smtClean="0">
                <a:solidFill>
                  <a:schemeClr val="tx2"/>
                </a:solidFill>
                <a:cs typeface="Arial" pitchFamily="34" charset="0"/>
              </a:rPr>
              <a:t>. Napisał on książkę dla swojego synka Krzysia. W sierpniu 1921 r. mama Krzysia podarowała mu na pierwsze urodziny pluszowego misia ze sklepu </a:t>
            </a:r>
            <a:r>
              <a:rPr lang="pl-PL" sz="2400" dirty="0" err="1" smtClean="0">
                <a:solidFill>
                  <a:schemeClr val="tx2"/>
                </a:solidFill>
                <a:cs typeface="Arial" pitchFamily="34" charset="0"/>
              </a:rPr>
              <a:t>Harrodsa</a:t>
            </a:r>
            <a:r>
              <a:rPr lang="pl-PL" sz="2400" dirty="0" smtClean="0">
                <a:solidFill>
                  <a:schemeClr val="tx2"/>
                </a:solidFill>
                <a:cs typeface="Arial" pitchFamily="34" charset="0"/>
              </a:rPr>
              <a:t> w Londynie. Zabawy synka z misiem zainspirowały ojca do napisania książki, która stała się szybko nieśmiertelnym klasykiem literatury dziecięcej. Kubuś Puchatek jest grubiutkim, pluszowym misiem koloru żółtego. Pomysły misia są często - łagodnie mówiąc - nierozsądne. Mieszka w domku w drzewie, który posiada dodatkową spiżarnię, gdzie gromadzi baryłki z miodem. Dla zdobycia „Małego Co nie co” miś posuwa się często do niebezpiecznych i zabawnych rzeczy. Najlepszym przyjacielem Kubusia jest Krzyś i Prosiaczek</a:t>
            </a:r>
            <a:r>
              <a:rPr lang="pl-PL" sz="2400" dirty="0" smtClean="0">
                <a:cs typeface="Arial" pitchFamily="34" charset="0"/>
              </a:rPr>
              <a:t>. </a:t>
            </a:r>
          </a:p>
          <a:p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100" y="388815"/>
            <a:ext cx="2608384" cy="176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4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99" y="127001"/>
            <a:ext cx="6299201" cy="503872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966" y="127000"/>
            <a:ext cx="3776132" cy="283209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498850"/>
            <a:ext cx="45720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0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0200" y="609600"/>
            <a:ext cx="8943802" cy="1320800"/>
          </a:xfrm>
        </p:spPr>
        <p:txBody>
          <a:bodyPr/>
          <a:lstStyle/>
          <a:p>
            <a:r>
              <a:rPr lang="pl-PL" dirty="0" smtClean="0"/>
              <a:t>Troskliwe Misie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0200" y="1384301"/>
            <a:ext cx="8524257" cy="4657062"/>
          </a:xfrm>
        </p:spPr>
        <p:txBody>
          <a:bodyPr>
            <a:norm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pl-PL" sz="2200" b="1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Troskliwe Misie </a:t>
            </a:r>
            <a:r>
              <a:rPr lang="pl-PL" sz="22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to grupa dziesięciu uroczych, futrzanych przyjaciół, z których każdy ma specjalną misję. Troskliwe Misie pomagają nauczyć ludzi, jak opiekować się i dbać o drugiego człowieka. Każdy miś ma na brzuchu jasno pomalowany obrazek, pokazujący światu, o jaką dziedzinę troszczenia się każdy z nich dba. I tak jest Miś Snu, Pocieszenia, Przyjaźni, Zabawy, Szczęścia, Nastroju, Miłości, Dzielenia, Czułości i Życzeń. Troskliwe Misie w </a:t>
            </a:r>
            <a:r>
              <a:rPr lang="pl-PL" sz="22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chmurkowym</a:t>
            </a:r>
            <a:r>
              <a:rPr lang="pl-PL" sz="22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 domku uczą się nawzajem, jak się troszczyć. Czasami muszą pospieszyć na Ziemię, aby pomóc złagodzić kryzys w dbaniu i troskliwości u ludzi. Gdziekolwiek Troskliwe Misie są, czy będą i cokolwiek będą robić, w swój mięciutki i zabawny sposób zawsze dzielą swój specjalny dar troszczenia się z każdym, kogo napotkają  na drodze.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457" y="444500"/>
            <a:ext cx="3051655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418110"/>
            <a:ext cx="6394448" cy="543341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148" y="2060575"/>
            <a:ext cx="5403852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5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5900" y="596900"/>
            <a:ext cx="9058102" cy="1333500"/>
          </a:xfrm>
        </p:spPr>
        <p:txBody>
          <a:bodyPr/>
          <a:lstStyle/>
          <a:p>
            <a:r>
              <a:rPr lang="pl-PL" dirty="0" err="1" smtClean="0"/>
              <a:t>Gumisie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193801"/>
            <a:ext cx="7988300" cy="484756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pl-PL" sz="2400" b="1" dirty="0" err="1" smtClean="0">
                <a:solidFill>
                  <a:schemeClr val="tx2"/>
                </a:solidFill>
                <a:ea typeface="Times New Roman"/>
              </a:rPr>
              <a:t>Gumisie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</a:rPr>
              <a:t> to serial autorstwa Disneya (powstał w </a:t>
            </a:r>
            <a:r>
              <a:rPr lang="pl-PL" sz="2400" b="1" dirty="0" smtClean="0">
                <a:solidFill>
                  <a:schemeClr val="tx2"/>
                </a:solidFill>
                <a:ea typeface="Times New Roman"/>
              </a:rPr>
              <a:t>1985 roku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</a:rPr>
              <a:t>) oraz nazwa jego głównych bohaterów wyglądem przypominających niedźwiadki. 500 lat temu mityczne, potężne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</a:rPr>
              <a:t>Gumisie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</a:rPr>
              <a:t>, opuściły swoje domy, w obawie przed ludźmi. W dawnej siedzibie pozostała ich mała garstka, która w ciągu pokoleń, przekazywała sobie wiedzę o swoich przodkach. Po wielu latach, w pamięci ludzi, pozostały już tylko legendy o tych małych stworkach. Ale one przetrwały, a obecne piąte pokolenie, siedmiu mieszkańców, zajmuje siedzibę znajdującą się w ogromnym drzewie w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</a:rPr>
              <a:t>Gumisiowej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</a:rPr>
              <a:t> Dolinie. Swoją wiedzę czerpią z ogromnej księgi, która jest pełna czarów i legend.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</a:rPr>
              <a:t>Gumisie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</a:rPr>
              <a:t> znajdują się w centrum dziwnych i niezwykłych wydarzeń, jakie dzieją się na terenie królestwa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</a:rPr>
              <a:t>Dunwyn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</a:rPr>
              <a:t> i poza nim.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99" y="431800"/>
            <a:ext cx="4038601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6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0200" y="609600"/>
            <a:ext cx="8943802" cy="1320800"/>
          </a:xfrm>
        </p:spPr>
        <p:txBody>
          <a:bodyPr/>
          <a:lstStyle/>
          <a:p>
            <a:r>
              <a:rPr lang="pl-PL" dirty="0" smtClean="0"/>
              <a:t>Jak narodził się pluszowy miś?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30200" y="1930401"/>
            <a:ext cx="8115300" cy="4110962"/>
          </a:xfrm>
        </p:spPr>
        <p:txBody>
          <a:bodyPr/>
          <a:lstStyle/>
          <a:p>
            <a:pPr marL="0" indent="0" algn="just">
              <a:buNone/>
            </a:pP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Arial" pitchFamily="34" charset="0"/>
              </a:rPr>
              <a:t>Historia pluszowego misia zaczyna się w 1902 roku, kiedy to ówczesny prezydent Stanów Zjednoczonych, </a:t>
            </a:r>
            <a:r>
              <a:rPr kumimoji="0" lang="pl-PL" sz="24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Arial" pitchFamily="34" charset="0"/>
              </a:rPr>
              <a:t>Theodore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Arial" pitchFamily="34" charset="0"/>
              </a:rPr>
              <a:t> Roosevelt, będąc na polowaniu, sprzeciwił się zabiciu młodego niedźwiadka. Świadkiem tego wydarzenia był Clifford </a:t>
            </a:r>
            <a:r>
              <a:rPr kumimoji="0" lang="pl-PL" sz="24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Arial" pitchFamily="34" charset="0"/>
              </a:rPr>
              <a:t>Berryman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Arial" pitchFamily="34" charset="0"/>
              </a:rPr>
              <a:t>, który uwiecznił </a:t>
            </a:r>
            <a:b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Arial" pitchFamily="34" charset="0"/>
              </a:rPr>
            </a:b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ea typeface="Times New Roman" pitchFamily="18" charset="0"/>
                <a:cs typeface="Arial" pitchFamily="34" charset="0"/>
              </a:rPr>
              <a:t>tę historię na rysunku.</a:t>
            </a:r>
          </a:p>
          <a:p>
            <a:pPr algn="just"/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124" y="442582"/>
            <a:ext cx="3100388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1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4" y="728662"/>
            <a:ext cx="4286250" cy="2667000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5" y="3898900"/>
            <a:ext cx="4552950" cy="2362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50" y="403225"/>
            <a:ext cx="6667500" cy="585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0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Miś Yogi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422400"/>
            <a:ext cx="8212666" cy="47545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sz="2400" b="1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Miś Yogi 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to postać z seriali i filmów animowanych produkowanych przez amerykańską wytwórnię Hanna-Barbera. Yogi zadebiutował w </a:t>
            </a:r>
            <a:r>
              <a:rPr lang="pl-PL" sz="2400" b="1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1958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 roku jako postać drugoplanowa w serialu o Psie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Huckleberrym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. Widzowie z miejsca go pokochali i w </a:t>
            </a:r>
            <a:r>
              <a:rPr lang="pl-PL" sz="2400" b="1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1961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 roku Yogi otrzymał swój własny serial. Yogi mieszka w fikcyjnym parku narodowym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Jellystone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, którego nazwa jest nawiązaniem do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Yellowstone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, słynnego i najstarszego na świecie parku w USA. Imię samego misia pochodziło od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Yogie’ego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Berry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, czołowego baseballisty lat 50. Wraz ze swoim małym przyjacielem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Boo-Boo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 zajmują się przede wszystkim zdobywaniem jedzenia, najchętniej poprzez kradzież koszy piknikowych turystów. Przeto Strażnik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Smith</a:t>
            </a:r>
            <a:r>
              <a:rPr lang="pl-PL" sz="2400" dirty="0">
                <a:solidFill>
                  <a:schemeClr val="tx2"/>
                </a:solidFill>
                <a:ea typeface="Times New Roman"/>
                <a:cs typeface="Arial" pitchFamily="34" charset="0"/>
              </a:rPr>
              <a:t> 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musi pilnować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Yogi’ego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6098" y="387350"/>
            <a:ext cx="285797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5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9" y="735012"/>
            <a:ext cx="4978400" cy="3086100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037" y="406400"/>
            <a:ext cx="4581525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0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Księga dżungli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371601"/>
            <a:ext cx="8596668" cy="4669762"/>
          </a:xfrm>
        </p:spPr>
        <p:txBody>
          <a:bodyPr>
            <a:noAutofit/>
          </a:bodyPr>
          <a:lstStyle/>
          <a:p>
            <a:pPr marL="0" indent="0" algn="just">
              <a:spcAft>
                <a:spcPts val="0"/>
              </a:spcAft>
              <a:buNone/>
            </a:pPr>
            <a:r>
              <a:rPr lang="pl-PL" sz="2200" b="1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„Księga dżungli</a:t>
            </a:r>
            <a:r>
              <a:rPr lang="pl-PL" sz="22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” to książka Rudyarda Kiplinga,  ale też film animowany ze studia Walta Disneya. Tym razem to sam Disney, będący pod wrażeniem prozy Kiplinga, zadecydował o produkcji tego filmu. Jest to barwna, rozśpiewana opowieść o przyjaźni, zabawie i przygodzie. Mądra stara pantera, </a:t>
            </a:r>
            <a:r>
              <a:rPr lang="pl-PL" sz="22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Bagheera</a:t>
            </a:r>
            <a:r>
              <a:rPr lang="pl-PL" sz="22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, namawia swego przyjaciela </a:t>
            </a:r>
            <a:r>
              <a:rPr lang="pl-PL" sz="22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Mowgliego</a:t>
            </a:r>
            <a:r>
              <a:rPr lang="pl-PL" sz="22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, chłopca wychowanego przez wilki, aby szukał bezpiecznego schronienia wśród ludzi, w pobliskiej wiosce. Ale chłopiec nie zgadza się. Czuje, że jego domem jest dżungla. Ucieka i poznaje niedźwiedzia </a:t>
            </a:r>
            <a:r>
              <a:rPr lang="pl-PL" sz="22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Baloo</a:t>
            </a:r>
            <a:r>
              <a:rPr lang="pl-PL" sz="22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, uroczego olbrzyma - optymistę. Nowi przyjaciele wyruszają na wspólną wędrówkę. Spotykają na swej drodze szalonego orangutana, węża - hipnotyzera i groźnego tygrysa </a:t>
            </a:r>
            <a:r>
              <a:rPr lang="pl-PL" sz="22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Shere</a:t>
            </a:r>
            <a:r>
              <a:rPr lang="pl-PL" sz="22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 Khana.</a:t>
            </a:r>
          </a:p>
          <a:p>
            <a:endParaRPr lang="pl-PL" sz="2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73087"/>
            <a:ext cx="1905000" cy="27146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712" y="475456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24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277812"/>
            <a:ext cx="1905000" cy="2714625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" y="2120899"/>
            <a:ext cx="2619375" cy="17430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300" y="2145505"/>
            <a:ext cx="6400800" cy="449341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4105274"/>
            <a:ext cx="3860800" cy="25336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4312"/>
            <a:ext cx="3366912" cy="18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63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Mój brat niedźwiedź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612901"/>
            <a:ext cx="8596668" cy="44284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To następny amerykański film animowany wytwórni filmowej Disneya. Akcja rozgrywa się w odległych czasach. </a:t>
            </a:r>
            <a:b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</a:b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W puszczy mieszkają ludzie; wśród nich – trzech braci. </a:t>
            </a:r>
            <a:b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</a:b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Gdy niedźwiedzica, w obronie potomka, zabija najstarszego z nich, najmłodszy –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Kenai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, w odwecie uśmierca zwierzę. A sam jednak za sprawą duchów, zamienia się w niedźwiedzia.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Denahi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, średni brat, przekonany, że to właśnie ten niedźwiedź winien jest wszystkim nieszczęściom, zaczyna go ścigać. Jedyną szansą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Kenai’a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 jest przyjaźń z młodziutkim grizzly, Kodą. Koda nie wie, że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Kenai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 jest odpowiedzialny za śmierć jego matki...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32837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84" y="374450"/>
            <a:ext cx="3963548" cy="5945323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369875"/>
            <a:ext cx="4178300" cy="594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7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ea typeface="Times New Roman" pitchFamily="18" charset="0"/>
                <a:cs typeface="Arial" pitchFamily="34" charset="0"/>
              </a:rPr>
              <a:t>Masza i Niedźwiedź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435101"/>
            <a:ext cx="8596668" cy="4606262"/>
          </a:xfrm>
        </p:spPr>
        <p:txBody>
          <a:bodyPr/>
          <a:lstStyle/>
          <a:p>
            <a:pPr marL="0" indent="0" algn="just">
              <a:buNone/>
            </a:pPr>
            <a:r>
              <a:rPr lang="pl-PL" sz="2400" b="1" dirty="0" smtClean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Masza i Niedźwiedź </a:t>
            </a:r>
            <a:r>
              <a:rPr lang="pl-PL" sz="2400" dirty="0" smtClean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to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 rosyjski serial animowany stworzony przez Andrieja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Dobrunowa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, Olega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Kuzowkowa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 oraz Dmitrija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Lowejka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. Wyprodukowany przez </a:t>
            </a:r>
            <a:r>
              <a:rPr lang="pl-PL" sz="2400" dirty="0" err="1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Animaccord</a:t>
            </a:r>
            <a:r>
              <a:rPr lang="pl-PL" sz="24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. Premiera serialu miała miejsce 7 stycznia 2009. W Polsce serial jest emitowany od 1 września 2014 roku. Idea i nazwa serialu nawiązują do popularnej rosyjskiej bajki ludowej opowiadającej o wspólnym życiu zagubionej w lesie niesfornej dziewczynki Maszy i dawnego zasłużonego niedźwiedzia cyrkowego.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496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24" y="393700"/>
            <a:ext cx="7061189" cy="5318125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199" y="2098121"/>
            <a:ext cx="4321175" cy="453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6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ea typeface="Times New Roman" pitchFamily="18" charset="0"/>
                <a:cs typeface="Arial" pitchFamily="34" charset="0"/>
              </a:rPr>
              <a:t>Przytul mnie!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397001"/>
            <a:ext cx="7958666" cy="464436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400" b="1" dirty="0" smtClean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„Przytul mnie!” </a:t>
            </a:r>
            <a:r>
              <a:rPr lang="pl-PL" sz="2400" dirty="0" smtClean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to polska animacja dla dzieci, która </a:t>
            </a:r>
            <a:br>
              <a:rPr lang="pl-PL" sz="2400" dirty="0" smtClean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</a:br>
            <a:r>
              <a:rPr lang="pl-PL" sz="2400" dirty="0" smtClean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w zabawny sposób portretuje wyjątkową więź między </a:t>
            </a:r>
            <a:br>
              <a:rPr lang="pl-PL" sz="2400" dirty="0" smtClean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</a:br>
            <a:r>
              <a:rPr lang="pl-PL" sz="2400" dirty="0" smtClean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Tatą i Małym Misiem. Serial uczy dzieci i ich rodziców uważności na małe gesty i słowa, dzięki którym tworzymy i utrzymujemy dobre relacje. Misie przeżywając zabawne przygody odkrywają, czym jest przyjaźń, otwartość oraz odpowiedzialność. Serial powstał na podstawie książki „Proszę mnie przytulić” autorstwa  Przemysława </a:t>
            </a:r>
            <a:r>
              <a:rPr lang="pl-PL" sz="2400" dirty="0" err="1" smtClean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Wechterowicza</a:t>
            </a:r>
            <a:r>
              <a:rPr lang="pl-PL" sz="2400" dirty="0" smtClean="0">
                <a:solidFill>
                  <a:schemeClr val="tx2"/>
                </a:solidFill>
                <a:ea typeface="Times New Roman" pitchFamily="18" charset="0"/>
                <a:cs typeface="Arial" pitchFamily="34" charset="0"/>
              </a:rPr>
              <a:t> i Emilii Dziubak. </a:t>
            </a:r>
            <a:endParaRPr lang="pl-PL" sz="2400" dirty="0" smtClean="0">
              <a:solidFill>
                <a:schemeClr val="tx2"/>
              </a:solidFill>
              <a:ea typeface="Times New Roman"/>
              <a:cs typeface="Arial" pitchFamily="34" charset="0"/>
            </a:endParaRPr>
          </a:p>
          <a:p>
            <a:endParaRPr lang="pl-PL" sz="24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062" y="596901"/>
            <a:ext cx="2733675" cy="16002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737" y="42116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2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816802" cy="1320800"/>
          </a:xfrm>
        </p:spPr>
        <p:txBody>
          <a:bodyPr/>
          <a:lstStyle/>
          <a:p>
            <a:r>
              <a:rPr lang="pl-PL" dirty="0" smtClean="0"/>
              <a:t>Co było dalej?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5600" y="1397001"/>
            <a:ext cx="8547100" cy="46443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400" b="1" dirty="0" smtClean="0">
                <a:solidFill>
                  <a:schemeClr val="tx2"/>
                </a:solidFill>
                <a:cs typeface="Arial" pitchFamily="34" charset="0"/>
              </a:rPr>
              <a:t>Rysunek ukazał się w waszyngtońskiej gazecie, gdzie ujrzał go Morris </a:t>
            </a:r>
            <a:r>
              <a:rPr lang="pl-PL" sz="2400" b="1" dirty="0" err="1" smtClean="0">
                <a:solidFill>
                  <a:schemeClr val="tx2"/>
                </a:solidFill>
                <a:cs typeface="Arial" pitchFamily="34" charset="0"/>
              </a:rPr>
              <a:t>Michton</a:t>
            </a:r>
            <a:r>
              <a:rPr lang="pl-PL" sz="2400" b="1" dirty="0" smtClean="0">
                <a:solidFill>
                  <a:schemeClr val="tx2"/>
                </a:solidFill>
                <a:cs typeface="Arial" pitchFamily="34" charset="0"/>
              </a:rPr>
              <a:t> - właściciel sklepu z zabawkami. </a:t>
            </a:r>
            <a:r>
              <a:rPr lang="pl-PL" sz="2400" b="1" dirty="0" err="1" smtClean="0">
                <a:solidFill>
                  <a:schemeClr val="tx2"/>
                </a:solidFill>
                <a:cs typeface="Arial" pitchFamily="34" charset="0"/>
              </a:rPr>
              <a:t>Michton</a:t>
            </a:r>
            <a:r>
              <a:rPr lang="pl-PL" sz="2400" b="1" dirty="0" smtClean="0">
                <a:solidFill>
                  <a:schemeClr val="tx2"/>
                </a:solidFill>
                <a:cs typeface="Arial" pitchFamily="34" charset="0"/>
              </a:rPr>
              <a:t> wpadł na pomysł, aby wykonać kilka zabawek przedstawiających misia i zobaczyć, jak się będą sprzedawały. Jak można się domyślać, pluszowe misie sprzedawały się znakomicie. Producent zwrócił się z prośbą do prezydenta o zezwolenie nadania misiom imienia </a:t>
            </a:r>
            <a:r>
              <a:rPr lang="pl-PL" sz="2400" b="1" dirty="0" err="1" smtClean="0">
                <a:solidFill>
                  <a:schemeClr val="tx2"/>
                </a:solidFill>
                <a:cs typeface="Arial" pitchFamily="34" charset="0"/>
              </a:rPr>
              <a:t>Teddy</a:t>
            </a:r>
            <a:r>
              <a:rPr lang="pl-PL" sz="2400" b="1" dirty="0">
                <a:solidFill>
                  <a:schemeClr val="tx2"/>
                </a:solidFill>
                <a:cs typeface="Arial" pitchFamily="34" charset="0"/>
              </a:rPr>
              <a:t>.</a:t>
            </a:r>
            <a:r>
              <a:rPr lang="pl-PL" sz="2400" b="1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pl-PL" sz="2400" b="1" dirty="0">
                <a:solidFill>
                  <a:schemeClr val="tx2"/>
                </a:solidFill>
                <a:cs typeface="Arial" pitchFamily="34" charset="0"/>
              </a:rPr>
              <a:t>W</a:t>
            </a:r>
            <a:r>
              <a:rPr lang="pl-PL" sz="2400" b="1" dirty="0" smtClean="0">
                <a:solidFill>
                  <a:schemeClr val="tx2"/>
                </a:solidFill>
                <a:cs typeface="Arial" pitchFamily="34" charset="0"/>
              </a:rPr>
              <a:t> ten sposób powstała nazywa </a:t>
            </a:r>
            <a:r>
              <a:rPr lang="pl-PL" sz="2400" b="1" dirty="0" err="1" smtClean="0">
                <a:solidFill>
                  <a:schemeClr val="tx2"/>
                </a:solidFill>
                <a:cs typeface="Arial" pitchFamily="34" charset="0"/>
              </a:rPr>
              <a:t>Teddy</a:t>
            </a:r>
            <a:r>
              <a:rPr lang="pl-PL" sz="2400" b="1" dirty="0" smtClean="0">
                <a:solidFill>
                  <a:schemeClr val="tx2"/>
                </a:solidFill>
                <a:cs typeface="Arial" pitchFamily="34" charset="0"/>
              </a:rPr>
              <a:t> Bear (miś </a:t>
            </a:r>
            <a:r>
              <a:rPr lang="pl-PL" sz="2400" b="1" dirty="0" err="1" smtClean="0">
                <a:solidFill>
                  <a:schemeClr val="tx2"/>
                </a:solidFill>
                <a:cs typeface="Arial" pitchFamily="34" charset="0"/>
              </a:rPr>
              <a:t>Teddy</a:t>
            </a:r>
            <a:r>
              <a:rPr lang="pl-PL" sz="2400" b="1" dirty="0" smtClean="0">
                <a:solidFill>
                  <a:schemeClr val="tx2"/>
                </a:solidFill>
                <a:cs typeface="Arial" pitchFamily="34" charset="0"/>
              </a:rPr>
              <a:t>). I tak od ponad stu laty misie towarzyszą dzieciom na całym świecie, dodają im otuchy, pocieszają, łagodzą lęk przed samotnością. </a:t>
            </a:r>
          </a:p>
          <a:p>
            <a:endParaRPr lang="pl-PL" sz="20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634781"/>
            <a:ext cx="2917998" cy="417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0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01"/>
            <a:ext cx="5655645" cy="31813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7" y="3716337"/>
            <a:ext cx="2143125" cy="21431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234" y="3187700"/>
            <a:ext cx="6333066" cy="35623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862" y="1193800"/>
            <a:ext cx="27336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8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Latające misie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397001"/>
            <a:ext cx="8596668" cy="45935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200" b="1" dirty="0">
                <a:solidFill>
                  <a:schemeClr val="tx2"/>
                </a:solidFill>
              </a:rPr>
              <a:t>Latające misie / Małe latające </a:t>
            </a:r>
            <a:r>
              <a:rPr lang="pl-PL" sz="2200" b="1" dirty="0" smtClean="0">
                <a:solidFill>
                  <a:schemeClr val="tx2"/>
                </a:solidFill>
              </a:rPr>
              <a:t>niedźwiadki</a:t>
            </a:r>
            <a:r>
              <a:rPr lang="pl-PL" sz="2200" dirty="0" smtClean="0">
                <a:solidFill>
                  <a:schemeClr val="tx2"/>
                </a:solidFill>
              </a:rPr>
              <a:t> (ang</a:t>
            </a:r>
            <a:r>
              <a:rPr lang="pl-PL" sz="2200" dirty="0">
                <a:solidFill>
                  <a:schemeClr val="tx2"/>
                </a:solidFill>
              </a:rPr>
              <a:t>. </a:t>
            </a:r>
            <a:r>
              <a:rPr lang="pl-PL" sz="2200" i="1" dirty="0">
                <a:solidFill>
                  <a:schemeClr val="tx2"/>
                </a:solidFill>
              </a:rPr>
              <a:t>The Little Flying </a:t>
            </a:r>
            <a:r>
              <a:rPr lang="pl-PL" sz="2200" i="1" dirty="0" err="1">
                <a:solidFill>
                  <a:schemeClr val="tx2"/>
                </a:solidFill>
              </a:rPr>
              <a:t>Bears</a:t>
            </a:r>
            <a:r>
              <a:rPr lang="pl-PL" sz="2200" dirty="0">
                <a:solidFill>
                  <a:schemeClr val="tx2"/>
                </a:solidFill>
              </a:rPr>
              <a:t>) – chorwacko-kanadyjski serial animowany wyprodukowany przez </a:t>
            </a:r>
            <a:r>
              <a:rPr lang="pl-PL" sz="2200" dirty="0" err="1">
                <a:solidFill>
                  <a:schemeClr val="tx2"/>
                </a:solidFill>
              </a:rPr>
              <a:t>Zagreb</a:t>
            </a:r>
            <a:r>
              <a:rPr lang="pl-PL" sz="2200" dirty="0">
                <a:solidFill>
                  <a:schemeClr val="tx2"/>
                </a:solidFill>
              </a:rPr>
              <a:t> Film i </a:t>
            </a:r>
            <a:r>
              <a:rPr lang="pl-PL" sz="2200" dirty="0" err="1">
                <a:solidFill>
                  <a:schemeClr val="tx2"/>
                </a:solidFill>
              </a:rPr>
              <a:t>CinéGroupe</a:t>
            </a:r>
            <a:r>
              <a:rPr lang="pl-PL" sz="2200" dirty="0">
                <a:solidFill>
                  <a:schemeClr val="tx2"/>
                </a:solidFill>
              </a:rPr>
              <a:t> w latach </a:t>
            </a:r>
            <a:r>
              <a:rPr lang="pl-PL" sz="2200" dirty="0" smtClean="0">
                <a:solidFill>
                  <a:schemeClr val="tx2"/>
                </a:solidFill>
              </a:rPr>
              <a:t>1990-1991</a:t>
            </a:r>
            <a:r>
              <a:rPr lang="pl-PL" sz="2200" dirty="0">
                <a:solidFill>
                  <a:schemeClr val="tx2"/>
                </a:solidFill>
              </a:rPr>
              <a:t>. </a:t>
            </a:r>
            <a:r>
              <a:rPr lang="pl-PL" sz="2200" dirty="0" smtClean="0">
                <a:solidFill>
                  <a:schemeClr val="tx2"/>
                </a:solidFill>
              </a:rPr>
              <a:t>Kreskówka </a:t>
            </a:r>
            <a:r>
              <a:rPr lang="pl-PL" sz="2200" dirty="0">
                <a:solidFill>
                  <a:schemeClr val="tx2"/>
                </a:solidFill>
              </a:rPr>
              <a:t>ma wydźwięk proekologiczny. Głównym tematem serialu jest walka o ochronę </a:t>
            </a:r>
            <a:r>
              <a:rPr lang="pl-PL" sz="2200" dirty="0" smtClean="0">
                <a:solidFill>
                  <a:schemeClr val="tx2"/>
                </a:solidFill>
              </a:rPr>
              <a:t>natury. W </a:t>
            </a:r>
            <a:r>
              <a:rPr lang="pl-PL" sz="2200" dirty="0">
                <a:solidFill>
                  <a:schemeClr val="tx2"/>
                </a:solidFill>
              </a:rPr>
              <a:t>fabule serialu powiada o przygodach grupy małych misiów, które potrafią latać dzięki skrzydłom i mieszkają w magicznym </a:t>
            </a:r>
            <a:r>
              <a:rPr lang="pl-PL" sz="2200" dirty="0" smtClean="0">
                <a:solidFill>
                  <a:schemeClr val="tx2"/>
                </a:solidFill>
              </a:rPr>
              <a:t>drzewie.</a:t>
            </a:r>
          </a:p>
          <a:p>
            <a:pPr marL="0" indent="0" algn="just">
              <a:buNone/>
            </a:pPr>
            <a:r>
              <a:rPr lang="pl-PL" sz="2200" dirty="0" smtClean="0">
                <a:solidFill>
                  <a:schemeClr val="tx2"/>
                </a:solidFill>
              </a:rPr>
              <a:t>W </a:t>
            </a:r>
            <a:r>
              <a:rPr lang="pl-PL" sz="2200" dirty="0">
                <a:solidFill>
                  <a:schemeClr val="tx2"/>
                </a:solidFill>
              </a:rPr>
              <a:t>Polsce serial był emitowany w wersji lektorskiej w pasmie wspólnym TVP Regionalnej do 16 października 1997 </a:t>
            </a:r>
            <a:r>
              <a:rPr lang="pl-PL" sz="2200" dirty="0" smtClean="0">
                <a:solidFill>
                  <a:schemeClr val="tx2"/>
                </a:solidFill>
              </a:rPr>
              <a:t>roku. </a:t>
            </a:r>
            <a:r>
              <a:rPr lang="pl-PL" sz="2200" dirty="0">
                <a:solidFill>
                  <a:schemeClr val="tx2"/>
                </a:solidFill>
              </a:rPr>
              <a:t>Premiera polskiej wersji dubbingowej odbyła się 23 czerwca 2002 roku w </a:t>
            </a:r>
            <a:r>
              <a:rPr lang="pl-PL" sz="2200" dirty="0" smtClean="0">
                <a:solidFill>
                  <a:schemeClr val="tx2"/>
                </a:solidFill>
              </a:rPr>
              <a:t>TVP1, </a:t>
            </a:r>
            <a:r>
              <a:rPr lang="pl-PL" sz="2200" dirty="0">
                <a:solidFill>
                  <a:schemeClr val="tx2"/>
                </a:solidFill>
              </a:rPr>
              <a:t>a ostatni odcinek wyemitowano 16 marca </a:t>
            </a:r>
            <a:r>
              <a:rPr lang="pl-PL" sz="2200" dirty="0" smtClean="0">
                <a:solidFill>
                  <a:schemeClr val="tx2"/>
                </a:solidFill>
              </a:rPr>
              <a:t>2003. </a:t>
            </a:r>
            <a:r>
              <a:rPr lang="pl-PL" sz="2200" dirty="0">
                <a:solidFill>
                  <a:schemeClr val="tx2"/>
                </a:solidFill>
              </a:rPr>
              <a:t>Serial następnie był powtarzany na kanale TVP Polonia do 3 października </a:t>
            </a:r>
            <a:r>
              <a:rPr lang="pl-PL" sz="2200" dirty="0" smtClean="0">
                <a:solidFill>
                  <a:schemeClr val="tx2"/>
                </a:solidFill>
              </a:rPr>
              <a:t>2004. </a:t>
            </a:r>
            <a:endParaRPr lang="pl-PL" sz="2200" dirty="0">
              <a:solidFill>
                <a:schemeClr val="tx2"/>
              </a:solidFill>
            </a:endParaRP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6831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100" y="178706"/>
            <a:ext cx="4572000" cy="34290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74" y="-440266"/>
            <a:ext cx="5275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6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90" y="131232"/>
            <a:ext cx="3378325" cy="4780756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300" y="131232"/>
            <a:ext cx="4711700" cy="628226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966" y="581288"/>
            <a:ext cx="288713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8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Proszę Państwa, oto „Miś”!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587501"/>
            <a:ext cx="8596668" cy="44538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2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Pierwszy numer czasopisma "Miś - Przyjaciel Najmłodszych" ukazał się </a:t>
            </a:r>
            <a:r>
              <a:rPr lang="pl-PL" sz="2200" b="1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15 lutego 1957 roku</a:t>
            </a:r>
            <a:r>
              <a:rPr lang="pl-PL" sz="2200" dirty="0" smtClean="0">
                <a:solidFill>
                  <a:schemeClr val="tx2"/>
                </a:solidFill>
                <a:ea typeface="Times New Roman"/>
                <a:cs typeface="Arial" pitchFamily="34" charset="0"/>
              </a:rPr>
              <a:t>. Ważnym momentem w historii "Misia" stał się rok 1975, kiedy to do dwutygodnika dołączono kartonową wkładkę, z której można było wyczarować bajkowe postaci. Kolejną ważną datą dla pisma był rok 1992, kiedy to "Miś" stał się w pełni kolorowy. Czasopismo powstało w całości dla dzieci, by je uczyć i wychowywać, pokazywać i wyjaśniać świat, by być ich najlepszym przyjacielem. I tak jest do dziś. „Miś” od półwiecza uczula dzieci na krzywdę, uczy zrozumienia i tolerancji, włączając się w akcje charytatywne, pomagając bezdomnym zwierzakom w schroniskach, uwrażliwiając w ten sposób swych małych czytelników na krzywdę innych.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0528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768" y="457200"/>
            <a:ext cx="6079331" cy="5943600"/>
          </a:xfr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02" y="1295399"/>
            <a:ext cx="2487985" cy="356274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815" y="3695699"/>
            <a:ext cx="2148185" cy="286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94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Książki z misiem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716463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Julia </a:t>
            </a:r>
            <a:r>
              <a:rPr lang="pl-PL" b="1" dirty="0" err="1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Boehme</a:t>
            </a: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„Trzyminutowe opowiadania o misiach”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Michael Bond – seria o Misiu Paddingtonie</a:t>
            </a:r>
            <a:endParaRPr lang="pl-PL" dirty="0" smtClean="0">
              <a:solidFill>
                <a:schemeClr val="tx2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Joanna Chmielewska „Pafnucy: opowieści o dobrym niedźwiedziu”</a:t>
            </a:r>
            <a:endParaRPr lang="pl-PL" dirty="0" smtClean="0">
              <a:solidFill>
                <a:schemeClr val="tx2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Honorata Chróścielewska „Pożegnanie z misiem”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”Cyrkowe sztuczki </a:t>
            </a:r>
            <a:r>
              <a:rPr lang="pl-PL" b="1" dirty="0" err="1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Gumisiów</a:t>
            </a: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Disney „Mój brat niedźwiedź”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Czesław Janczarski – seria o Misiu Uszatku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pl-PL" b="1" dirty="0" err="1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Janosch</a:t>
            </a: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„Ach, jak cudowna jest Panama”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Rudyard Kipling „Księga dżungli”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pl-PL" b="1" dirty="0" err="1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Gosta</a:t>
            </a: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pl-PL" b="1" dirty="0" err="1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Knutsson</a:t>
            </a: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„</a:t>
            </a:r>
            <a:r>
              <a:rPr lang="pl-PL" b="1" dirty="0" err="1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Nalle</a:t>
            </a: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, wesoły niedźwiadek”</a:t>
            </a:r>
            <a:endParaRPr lang="pl-PL" dirty="0" smtClean="0">
              <a:solidFill>
                <a:schemeClr val="tx2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Aleksander Alan </a:t>
            </a:r>
            <a:r>
              <a:rPr lang="pl-PL" b="1" dirty="0" err="1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Milne</a:t>
            </a: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„Kubuś Puchatek”; „Chatka Puchatka”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Janina </a:t>
            </a:r>
            <a:r>
              <a:rPr lang="pl-PL" b="1" dirty="0" err="1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Porazińska</a:t>
            </a: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„Pamiętnik Czarnego Noska”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Ewa Szelburg-Zarembina „Przygoda Misia”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Anna Szymanowska „Przygody misia Guziczka”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pl-PL" b="1" dirty="0" smtClean="0">
                <a:solidFill>
                  <a:schemeClr val="tx2"/>
                </a:solidFill>
                <a:latin typeface="Arial" pitchFamily="34" charset="0"/>
              </a:rPr>
              <a:t> </a:t>
            </a: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Bogusław Zeman „Opowieści misia </a:t>
            </a:r>
            <a:r>
              <a:rPr lang="pl-PL" b="1" dirty="0" err="1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Tulisia</a:t>
            </a: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: bajki dla </a:t>
            </a:r>
            <a:r>
              <a:rPr lang="pl-PL" b="1" dirty="0" err="1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chorusków</a:t>
            </a: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</a:b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i </a:t>
            </a:r>
            <a:r>
              <a:rPr lang="pl-PL" b="1" dirty="0" smtClean="0">
                <a:solidFill>
                  <a:schemeClr val="tx2"/>
                </a:solidFill>
                <a:latin typeface="Arial" pitchFamily="34" charset="0"/>
                <a:ea typeface="Times New Roman" pitchFamily="18" charset="0"/>
              </a:rPr>
              <a:t>nie tylko…”</a:t>
            </a:r>
            <a:endParaRPr lang="pl-PL" dirty="0" smtClean="0">
              <a:solidFill>
                <a:schemeClr val="tx2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3200" dirty="0" smtClean="0">
              <a:latin typeface="Arial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4504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671" y="622300"/>
            <a:ext cx="4160095" cy="5470525"/>
          </a:xfr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612" y="377825"/>
            <a:ext cx="3990975" cy="5715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14" y="2197100"/>
            <a:ext cx="3131279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0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23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Piosenka </a:t>
            </a: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75745" y="1320800"/>
            <a:ext cx="4185623" cy="47205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Pluszowy </a:t>
            </a: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miś, z wystawy miś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spacer chciał do dzieci iść.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że był zuch, ten dzielny miś,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zastukał do przedszkolnych drzwi.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Dyżurny więc dziwuje się.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Dokąd chcesz iść? No powiedz! Gdzie?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 chcę być tam - powiada miś 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gdzie bawi się Ola i Krzyś.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Klawy do zabawy, zwyczajny  z wystawy.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Pogodny i wesoły, niesforny, mały miś.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Radosny i kochany, maluchom oddany.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Odważny i wesoły, nieduży, śmieszny miś.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Ref. 2x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Pokochaj pluszowego misia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przyjacielem dzieci jest.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Dorotka, Adaś i Justysia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wesoło wszyscy bawmy się!</a:t>
            </a:r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5088384" y="1320801"/>
            <a:ext cx="4185617" cy="472056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Pluszowy </a:t>
            </a: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miś, figlarny miś.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Już tańczy z nim Ola i Krzyś.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Zaśpiewaj nam! - zawołał Zbyś.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z dziećmi wnet zaśpiewał miś.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Klawy do zabawy, zwyczajny z wystawy.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Pogodny i wesoły, niesforny, mały miś.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Radosny i kochany, maluchom  oddany.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Odważny i wesoły, nieduży, śmieszny miś.</a:t>
            </a:r>
          </a:p>
          <a:p>
            <a:endParaRPr lang="pl-P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Ref. 2x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Pokochaj pluszowego misia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przyjacielem dzieci jest.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Dorotka, Adaś i Justysia</a:t>
            </a:r>
            <a:b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wesoło wszyscy bawmy się</a:t>
            </a:r>
            <a:r>
              <a:rPr lang="pl-PL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pl-PL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  <p:pic>
        <p:nvPicPr>
          <p:cNvPr id="3" name="PLUSZOWY_MIĹš___-_Piosenka_dla_dziec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02592" y="419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8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1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l-PL" dirty="0" smtClean="0"/>
              <a:t>Do zobaczenia z rok!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b="1" dirty="0" smtClean="0">
                <a:solidFill>
                  <a:schemeClr val="accent1"/>
                </a:solidFill>
                <a:latin typeface="+mj-lt"/>
              </a:rPr>
              <a:t>Dziękuje z uwagę!</a:t>
            </a:r>
            <a:endParaRPr lang="pl-PL" sz="40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4" name="Picture 2" descr="http://www.sirmi.ic.cz/teddy/7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4364" y="283997"/>
            <a:ext cx="3143272" cy="36081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52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15" y="520700"/>
            <a:ext cx="3917807" cy="561022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675" y="520700"/>
            <a:ext cx="428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2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/>
              <a:t>Margarete</a:t>
            </a:r>
            <a:r>
              <a:rPr lang="pl-PL" b="1" dirty="0"/>
              <a:t> </a:t>
            </a:r>
            <a:r>
              <a:rPr lang="pl-PL" b="1" dirty="0" err="1"/>
              <a:t>Steiff</a:t>
            </a:r>
            <a:r>
              <a:rPr lang="pl-PL" b="1" dirty="0"/>
              <a:t> i pluszowe </a:t>
            </a:r>
            <a:r>
              <a:rPr lang="pl-PL" b="1" dirty="0" smtClean="0"/>
              <a:t>zwierzątka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346200"/>
            <a:ext cx="8596668" cy="46951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pl-PL" dirty="0" smtClean="0">
                <a:solidFill>
                  <a:schemeClr val="tx2"/>
                </a:solidFill>
              </a:rPr>
              <a:t>W drugiej wersji pluszowe </a:t>
            </a:r>
            <a:r>
              <a:rPr lang="pl-PL" dirty="0">
                <a:solidFill>
                  <a:schemeClr val="tx2"/>
                </a:solidFill>
              </a:rPr>
              <a:t>misie stworzyła pochodząca z Niemiec </a:t>
            </a:r>
            <a:r>
              <a:rPr lang="pl-PL" dirty="0" err="1">
                <a:solidFill>
                  <a:schemeClr val="tx2"/>
                </a:solidFill>
              </a:rPr>
              <a:t>Margarete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err="1">
                <a:solidFill>
                  <a:schemeClr val="tx2"/>
                </a:solidFill>
              </a:rPr>
              <a:t>Steiff</a:t>
            </a:r>
            <a:r>
              <a:rPr lang="pl-PL" dirty="0">
                <a:solidFill>
                  <a:schemeClr val="tx2"/>
                </a:solidFill>
              </a:rPr>
              <a:t> </a:t>
            </a:r>
            <a:r>
              <a:rPr lang="pl-PL" dirty="0" smtClean="0">
                <a:solidFill>
                  <a:schemeClr val="tx2"/>
                </a:solidFill>
              </a:rPr>
              <a:t>(1847 –1909</a:t>
            </a:r>
            <a:r>
              <a:rPr lang="pl-PL" dirty="0">
                <a:solidFill>
                  <a:schemeClr val="tx2"/>
                </a:solidFill>
              </a:rPr>
              <a:t>). Sparaliżowana wskutek choroby Heinego-Medina, zajęła się szyciem pluszowych zabawek przypominających zwierzęta. Po raz pierwszy miała je zaprezentować w 1880 roku za sprawą swojego  siostrzeńca, Richarda </a:t>
            </a:r>
            <a:r>
              <a:rPr lang="pl-PL" dirty="0" err="1">
                <a:solidFill>
                  <a:schemeClr val="tx2"/>
                </a:solidFill>
              </a:rPr>
              <a:t>Steiffa</a:t>
            </a:r>
            <a:r>
              <a:rPr lang="pl-PL" dirty="0">
                <a:solidFill>
                  <a:schemeClr val="tx2"/>
                </a:solidFill>
              </a:rPr>
              <a:t>, ale dopiero w 1903 roku zyskały popularność </a:t>
            </a:r>
            <a:r>
              <a:rPr lang="pl-PL" dirty="0" smtClean="0">
                <a:solidFill>
                  <a:schemeClr val="tx2"/>
                </a:solidFill>
              </a:rPr>
              <a:t>dzięki targom </a:t>
            </a:r>
            <a:r>
              <a:rPr lang="pl-PL" dirty="0">
                <a:solidFill>
                  <a:schemeClr val="tx2"/>
                </a:solidFill>
              </a:rPr>
              <a:t>w Lipsku. Podczas wystawy zainteresował się nimi Herman Berg, poszukujący zabawek dla firmy George </a:t>
            </a:r>
            <a:r>
              <a:rPr lang="pl-PL" dirty="0" err="1">
                <a:solidFill>
                  <a:schemeClr val="tx2"/>
                </a:solidFill>
              </a:rPr>
              <a:t>Borgfeldt</a:t>
            </a:r>
            <a:r>
              <a:rPr lang="pl-PL" dirty="0">
                <a:solidFill>
                  <a:schemeClr val="tx2"/>
                </a:solidFill>
              </a:rPr>
              <a:t> &amp; Company z Nowego Jorku. Podobno złożył zamówienie na 3000 sztuk, które po wyprodukowaniu miały trafić do USA. O ile informacja o wyprodukowaniu takiej liczby pluszowych misiów istnieje w archiwach firmy </a:t>
            </a:r>
            <a:r>
              <a:rPr lang="pl-PL" dirty="0" err="1">
                <a:solidFill>
                  <a:schemeClr val="tx2"/>
                </a:solidFill>
              </a:rPr>
              <a:t>Steiff</a:t>
            </a:r>
            <a:r>
              <a:rPr lang="pl-PL" dirty="0">
                <a:solidFill>
                  <a:schemeClr val="tx2"/>
                </a:solidFill>
              </a:rPr>
              <a:t>, tak nie ma informacji o tym, aby kiedykolwiek trafiły </a:t>
            </a:r>
            <a:r>
              <a:rPr lang="pl-PL" dirty="0" smtClean="0">
                <a:solidFill>
                  <a:schemeClr val="tx2"/>
                </a:solidFill>
              </a:rPr>
              <a:t>one do </a:t>
            </a:r>
            <a:r>
              <a:rPr lang="pl-PL" dirty="0">
                <a:solidFill>
                  <a:schemeClr val="tx2"/>
                </a:solidFill>
              </a:rPr>
              <a:t>USA. W związku z tym przyjmuje się, że </a:t>
            </a:r>
            <a:r>
              <a:rPr lang="pl-PL" dirty="0" err="1">
                <a:solidFill>
                  <a:schemeClr val="tx2"/>
                </a:solidFill>
              </a:rPr>
              <a:t>Steiff</a:t>
            </a:r>
            <a:r>
              <a:rPr lang="pl-PL" dirty="0">
                <a:solidFill>
                  <a:schemeClr val="tx2"/>
                </a:solidFill>
              </a:rPr>
              <a:t> produkowała swoje pluszowe misie równolegle z </a:t>
            </a:r>
            <a:r>
              <a:rPr lang="pl-PL" dirty="0" err="1">
                <a:solidFill>
                  <a:schemeClr val="tx2"/>
                </a:solidFill>
              </a:rPr>
              <a:t>Michtomem</a:t>
            </a:r>
            <a:r>
              <a:rPr lang="pl-PL" dirty="0">
                <a:solidFill>
                  <a:schemeClr val="tx2"/>
                </a:solidFill>
              </a:rPr>
              <a:t>, nie zdając sobie nawet sprawy z istnienia jego zabawki. Natomiast w Stanach Zjednoczonych skupiono się na promowaniu zabawki </a:t>
            </a:r>
            <a:r>
              <a:rPr lang="pl-PL" dirty="0" err="1">
                <a:solidFill>
                  <a:schemeClr val="tx2"/>
                </a:solidFill>
              </a:rPr>
              <a:t>Michtoma</a:t>
            </a:r>
            <a:r>
              <a:rPr lang="pl-PL" dirty="0" smtClean="0">
                <a:solidFill>
                  <a:schemeClr val="tx2"/>
                </a:solidFill>
              </a:rPr>
              <a:t>.</a:t>
            </a:r>
          </a:p>
          <a:p>
            <a:pPr algn="just"/>
            <a:endParaRPr lang="pl-PL" dirty="0">
              <a:solidFill>
                <a:schemeClr val="tx2"/>
              </a:solidFill>
            </a:endParaRPr>
          </a:p>
          <a:p>
            <a:r>
              <a:rPr lang="pl-PL" dirty="0">
                <a:solidFill>
                  <a:schemeClr val="tx2"/>
                </a:solidFill>
              </a:rPr>
              <a:t>https://www.smartage.pl/krotka-historia-pluszowego-misia-zabawki/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13" y="1930400"/>
            <a:ext cx="2417911" cy="32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9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Jak wyglądały pluszowe misie dawniej?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859" y="1682353"/>
            <a:ext cx="3243294" cy="453902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54" y="1361282"/>
            <a:ext cx="4113013" cy="540861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347" y="1841500"/>
            <a:ext cx="3690255" cy="42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609600"/>
            <a:ext cx="8686800" cy="5567363"/>
          </a:xfrm>
        </p:spPr>
        <p:txBody>
          <a:bodyPr>
            <a:normAutofit fontScale="92500" lnSpcReduction="10000"/>
          </a:bodyPr>
          <a:lstStyle/>
          <a:p>
            <a:endParaRPr lang="pl-PL" dirty="0" smtClean="0"/>
          </a:p>
          <a:p>
            <a:pPr marL="0" indent="0" algn="ctr">
              <a:buNone/>
            </a:pPr>
            <a:r>
              <a:rPr lang="pl-PL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Od 25 listopada 2002 r.</a:t>
            </a:r>
          </a:p>
          <a:p>
            <a:pPr marL="0" indent="0" algn="ctr">
              <a:buNone/>
            </a:pPr>
            <a:r>
              <a:rPr lang="pl-PL" sz="7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obchodzimy Światowy Dzień </a:t>
            </a:r>
            <a:r>
              <a:rPr lang="pl-PL" sz="7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Pluszowego Misia</a:t>
            </a:r>
          </a:p>
          <a:p>
            <a:pPr algn="ctr"/>
            <a:endParaRPr lang="pl-PL" sz="7200" dirty="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899" y="1193800"/>
            <a:ext cx="3095625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23901"/>
          </a:xfrm>
        </p:spPr>
        <p:txBody>
          <a:bodyPr/>
          <a:lstStyle/>
          <a:p>
            <a:r>
              <a:rPr lang="pl-PL" dirty="0" smtClean="0"/>
              <a:t>Misie z bajek i kreskówek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5500" y="1222708"/>
            <a:ext cx="5969000" cy="2374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tx2"/>
                </a:solidFill>
              </a:rPr>
              <a:t>W jakich książkach występuje miś?</a:t>
            </a:r>
          </a:p>
          <a:p>
            <a:pPr marL="0" indent="0">
              <a:buNone/>
            </a:pPr>
            <a:r>
              <a:rPr lang="pl-PL" sz="2400" dirty="0" smtClean="0">
                <a:solidFill>
                  <a:schemeClr val="tx2"/>
                </a:solidFill>
              </a:rPr>
              <a:t>Czy znacie misie z kreskówek?</a:t>
            </a:r>
          </a:p>
          <a:p>
            <a:pPr marL="0" indent="0">
              <a:buNone/>
            </a:pPr>
            <a:r>
              <a:rPr lang="pl-PL" sz="2400" dirty="0" smtClean="0">
                <a:solidFill>
                  <a:schemeClr val="tx2"/>
                </a:solidFill>
              </a:rPr>
              <a:t>Jeśli nie to zobaczcie i poznajcie!  </a:t>
            </a:r>
            <a:endParaRPr lang="pl-PL" sz="2400" dirty="0">
              <a:solidFill>
                <a:schemeClr val="tx2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415262"/>
            <a:ext cx="4152900" cy="55372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34" y="2658534"/>
            <a:ext cx="4199466" cy="419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76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1300" y="368300"/>
            <a:ext cx="9032702" cy="1320800"/>
          </a:xfrm>
        </p:spPr>
        <p:txBody>
          <a:bodyPr/>
          <a:lstStyle/>
          <a:p>
            <a:r>
              <a:rPr lang="pl-PL" dirty="0" smtClean="0"/>
              <a:t>Miś Uszatek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1300" y="1371600"/>
            <a:ext cx="8382000" cy="49530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sz="2200" b="1" dirty="0" smtClean="0">
                <a:solidFill>
                  <a:schemeClr val="tx2"/>
                </a:solidFill>
                <a:cs typeface="Arial" pitchFamily="34" charset="0"/>
              </a:rPr>
              <a:t>Miś Uszatek</a:t>
            </a:r>
            <a:r>
              <a:rPr lang="pl-PL" sz="2200" dirty="0" smtClean="0">
                <a:solidFill>
                  <a:schemeClr val="tx2"/>
                </a:solidFill>
                <a:cs typeface="Arial" pitchFamily="34" charset="0"/>
              </a:rPr>
              <a:t>, który charakteryzuje się klapniętym uszkiem, schludnym ubrankiem, brązowym futerkiem, nienagannym zachowaniem i zawsze pogodną mordką.</a:t>
            </a:r>
            <a:r>
              <a:rPr lang="pl-PL" sz="2200" b="1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pl-PL" sz="2200" dirty="0" smtClean="0">
                <a:solidFill>
                  <a:schemeClr val="tx2"/>
                </a:solidFill>
                <a:cs typeface="Arial" pitchFamily="34" charset="0"/>
              </a:rPr>
              <a:t>Miś Uszatek narodził się  </a:t>
            </a:r>
            <a:r>
              <a:rPr lang="pl-PL" sz="2200" b="1" dirty="0" smtClean="0">
                <a:solidFill>
                  <a:schemeClr val="tx2"/>
                </a:solidFill>
                <a:cs typeface="Arial" pitchFamily="34" charset="0"/>
              </a:rPr>
              <a:t>6 marca 1957 roku</a:t>
            </a:r>
            <a:r>
              <a:rPr lang="pl-PL" sz="22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pl-PL" sz="2200" dirty="0" smtClean="0">
                <a:solidFill>
                  <a:schemeClr val="tx2"/>
                </a:solidFill>
                <a:cs typeface="Arial" pitchFamily="34" charset="0"/>
              </a:rPr>
              <a:t>za sprawą pisarza </a:t>
            </a:r>
            <a:r>
              <a:rPr lang="pl-PL" sz="2200" b="1" dirty="0" smtClean="0">
                <a:solidFill>
                  <a:schemeClr val="tx2"/>
                </a:solidFill>
                <a:cs typeface="Arial" pitchFamily="34" charset="0"/>
              </a:rPr>
              <a:t>Czesława Janczarskiego</a:t>
            </a:r>
            <a:r>
              <a:rPr lang="pl-PL" sz="2200" dirty="0" smtClean="0">
                <a:solidFill>
                  <a:schemeClr val="tx2"/>
                </a:solidFill>
                <a:cs typeface="Arial" pitchFamily="34" charset="0"/>
              </a:rPr>
              <a:t> i ilustratora </a:t>
            </a:r>
            <a:r>
              <a:rPr lang="pl-PL" sz="2200" b="1" dirty="0" smtClean="0">
                <a:solidFill>
                  <a:schemeClr val="tx2"/>
                </a:solidFill>
                <a:cs typeface="Arial" pitchFamily="34" charset="0"/>
              </a:rPr>
              <a:t>Zbigniewa Rychlickiego</a:t>
            </a:r>
            <a:r>
              <a:rPr lang="pl-PL" sz="2200" dirty="0" smtClean="0">
                <a:solidFill>
                  <a:schemeClr val="tx2"/>
                </a:solidFill>
                <a:cs typeface="Arial" pitchFamily="34" charset="0"/>
              </a:rPr>
              <a:t>. Początkowo Miś Uszatek gościł głównie w pisemku dla dzieci </a:t>
            </a:r>
            <a:r>
              <a:rPr lang="pl-PL" sz="2200" b="1" dirty="0" smtClean="0">
                <a:solidFill>
                  <a:schemeClr val="tx2"/>
                </a:solidFill>
                <a:cs typeface="Arial" pitchFamily="34" charset="0"/>
              </a:rPr>
              <a:t>”Miś", </a:t>
            </a:r>
            <a:r>
              <a:rPr lang="pl-PL" sz="2200" dirty="0" smtClean="0">
                <a:solidFill>
                  <a:schemeClr val="tx2"/>
                </a:solidFill>
                <a:cs typeface="Arial" pitchFamily="34" charset="0"/>
              </a:rPr>
              <a:t>którego był patronem. Później stał się bohaterem licznych książek, tłumaczonych również na obce języki. Na Uszatku wychowało się kilka pokoleń młodych Polaków. Jednak prawdziwa eksplozja jego popularności nastąpiła </a:t>
            </a:r>
            <a:r>
              <a:rPr lang="pl-PL" sz="2200" b="1" dirty="0" smtClean="0">
                <a:solidFill>
                  <a:schemeClr val="tx2"/>
                </a:solidFill>
                <a:cs typeface="Arial" pitchFamily="34" charset="0"/>
              </a:rPr>
              <a:t>od 1975 roku</a:t>
            </a:r>
            <a:r>
              <a:rPr lang="pl-PL" sz="2200" dirty="0" smtClean="0">
                <a:solidFill>
                  <a:schemeClr val="tx2"/>
                </a:solidFill>
                <a:cs typeface="Arial" pitchFamily="34" charset="0"/>
              </a:rPr>
              <a:t>, kiedy to rozpoczęto produkcję lalkowego serialu z Uszatkiem w roli głównej. Dzięki temu stał się najpopularniejszym Misiem w Polsce! Dorobił się 104 odcinków i kilku filmów krótkometrażowych.</a:t>
            </a:r>
          </a:p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463" y="368300"/>
            <a:ext cx="3218471" cy="21970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699" y="4432299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350</TotalTime>
  <Words>1287</Words>
  <Application>Microsoft Office PowerPoint</Application>
  <PresentationFormat>Panoramiczny</PresentationFormat>
  <Paragraphs>71</Paragraphs>
  <Slides>39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39</vt:i4>
      </vt:variant>
    </vt:vector>
  </HeadingPairs>
  <TitlesOfParts>
    <vt:vector size="45" baseType="lpstr">
      <vt:lpstr>Arial</vt:lpstr>
      <vt:lpstr>Times New Roman</vt:lpstr>
      <vt:lpstr>Trebuchet MS</vt:lpstr>
      <vt:lpstr>Wingdings</vt:lpstr>
      <vt:lpstr>Wingdings 3</vt:lpstr>
      <vt:lpstr>Faseta</vt:lpstr>
      <vt:lpstr>Pluszowe misie</vt:lpstr>
      <vt:lpstr>Jak narodził się pluszowy miś?</vt:lpstr>
      <vt:lpstr>Co było dalej?</vt:lpstr>
      <vt:lpstr>Prezentacja programu PowerPoint</vt:lpstr>
      <vt:lpstr>Margarete Steiff i pluszowe zwierzątka</vt:lpstr>
      <vt:lpstr>Jak wyglądały pluszowe misie dawniej?</vt:lpstr>
      <vt:lpstr>Prezentacja programu PowerPoint</vt:lpstr>
      <vt:lpstr>Misie z bajek i kreskówek </vt:lpstr>
      <vt:lpstr>Miś Uszatek </vt:lpstr>
      <vt:lpstr>Prezentacja programu PowerPoint</vt:lpstr>
      <vt:lpstr>Miś Paddington</vt:lpstr>
      <vt:lpstr>Prezentacja programu PowerPoint</vt:lpstr>
      <vt:lpstr>Colargol</vt:lpstr>
      <vt:lpstr>Prezentacja programu PowerPoint</vt:lpstr>
      <vt:lpstr>Kubuś Puchatek</vt:lpstr>
      <vt:lpstr>Prezentacja programu PowerPoint</vt:lpstr>
      <vt:lpstr>Troskliwe Misie</vt:lpstr>
      <vt:lpstr>Prezentacja programu PowerPoint</vt:lpstr>
      <vt:lpstr>Gumisie </vt:lpstr>
      <vt:lpstr>Prezentacja programu PowerPoint</vt:lpstr>
      <vt:lpstr>Miś Yogi</vt:lpstr>
      <vt:lpstr>Prezentacja programu PowerPoint</vt:lpstr>
      <vt:lpstr>Księga dżungli </vt:lpstr>
      <vt:lpstr>Prezentacja programu PowerPoint</vt:lpstr>
      <vt:lpstr>Mój brat niedźwiedź</vt:lpstr>
      <vt:lpstr>Prezentacja programu PowerPoint</vt:lpstr>
      <vt:lpstr>Masza i Niedźwiedź</vt:lpstr>
      <vt:lpstr>Prezentacja programu PowerPoint</vt:lpstr>
      <vt:lpstr>Przytul mnie!</vt:lpstr>
      <vt:lpstr>Prezentacja programu PowerPoint</vt:lpstr>
      <vt:lpstr>Latające misie </vt:lpstr>
      <vt:lpstr>Prezentacja programu PowerPoint</vt:lpstr>
      <vt:lpstr>Prezentacja programu PowerPoint</vt:lpstr>
      <vt:lpstr>Proszę Państwa, oto „Miś”!</vt:lpstr>
      <vt:lpstr>Prezentacja programu PowerPoint</vt:lpstr>
      <vt:lpstr>Książki z misiem </vt:lpstr>
      <vt:lpstr>Prezentacja programu PowerPoint</vt:lpstr>
      <vt:lpstr>Piosenka </vt:lpstr>
      <vt:lpstr>Do zobaczenia z rok!</vt:lpstr>
    </vt:vector>
  </TitlesOfParts>
  <Company>Szkoła Podstawowa nr 28 w Warszawie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Misie pluszowe i z bajki nam towarzyszące?</dc:title>
  <dc:creator>Gębusia Anna</dc:creator>
  <cp:lastModifiedBy>Gębusia Anna</cp:lastModifiedBy>
  <cp:revision>36</cp:revision>
  <dcterms:created xsi:type="dcterms:W3CDTF">2020-11-12T07:31:02Z</dcterms:created>
  <dcterms:modified xsi:type="dcterms:W3CDTF">2020-11-19T09:54:23Z</dcterms:modified>
</cp:coreProperties>
</file>